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3" autoAdjust="0"/>
    <p:restoredTop sz="94660"/>
  </p:normalViewPr>
  <p:slideViewPr>
    <p:cSldViewPr snapToGrid="0">
      <p:cViewPr varScale="1">
        <p:scale>
          <a:sx n="69" d="100"/>
          <a:sy n="69" d="100"/>
        </p:scale>
        <p:origin x="60" y="4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8/20/2021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86472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8/20/2021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0884182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8/20/2021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992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smtClean="0"/>
              <a:t>8/20/2021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smtClean="0"/>
              <a:t>‹#›</a:t>
            </a:fld>
            <a:endParaRPr lang="en-US" dirty="0"/>
          </a:p>
        </p:txBody>
      </p:sp>
    </p:spTree>
    <p:extLst>
      <p:ext uri="{BB962C8B-B14F-4D97-AF65-F5344CB8AC3E}">
        <p14:creationId xmlns:p14="http://schemas.microsoft.com/office/powerpoint/2010/main" val="367760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8/20/2021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73357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05BFA754-D5C3-4E66-96A6-867B257F58DC}" type="datetimeFigureOut">
              <a:rPr lang="en-US" smtClean="0"/>
              <a:t>8/20/2021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5D84065D-F351-4B03-BD91-D8A6B8D4B362}" type="slidenum">
              <a:rPr lang="en-US" smtClean="0"/>
              <a:t>‹#›</a:t>
            </a:fld>
            <a:endParaRPr lang="en-US" dirty="0"/>
          </a:p>
        </p:txBody>
      </p:sp>
    </p:spTree>
    <p:extLst>
      <p:ext uri="{BB962C8B-B14F-4D97-AF65-F5344CB8AC3E}">
        <p14:creationId xmlns:p14="http://schemas.microsoft.com/office/powerpoint/2010/main" val="24801173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B61BEF0D-F0BB-DE4B-95CE-6DB70DBA9567}" type="datetimeFigureOut">
              <a:rPr lang="en-US" smtClean="0"/>
              <a:pPr/>
              <a:t>8/20/2021</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530894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B61BEF0D-F0BB-DE4B-95CE-6DB70DBA9567}" type="datetimeFigureOut">
              <a:rPr lang="en-US" smtClean="0"/>
              <a:pPr/>
              <a:t>8/20/2021</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961444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61BEF0D-F0BB-DE4B-95CE-6DB70DBA9567}" type="datetimeFigureOut">
              <a:rPr lang="en-US" smtClean="0"/>
              <a:pPr/>
              <a:t>8/20/2021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707839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B61BEF0D-F0BB-DE4B-95CE-6DB70DBA9567}" type="datetimeFigureOut">
              <a:rPr lang="en-US" smtClean="0"/>
              <a:pPr/>
              <a:t>8/20/2021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0578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B61BEF0D-F0BB-DE4B-95CE-6DB70DBA9567}" type="datetimeFigureOut">
              <a:rPr lang="en-US" smtClean="0"/>
              <a:pPr/>
              <a:t>8/20/2021</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084039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B61BEF0D-F0BB-DE4B-95CE-6DB70DBA9567}" type="datetimeFigureOut">
              <a:rPr lang="en-US" smtClean="0"/>
              <a:pPr/>
              <a:t>8/20/2021</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27728858"/>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87B65-8B70-4217-84C4-0F72C09B0F0E}"/>
              </a:ext>
            </a:extLst>
          </p:cNvPr>
          <p:cNvSpPr>
            <a:spLocks noGrp="1"/>
          </p:cNvSpPr>
          <p:nvPr>
            <p:ph type="ctrTitle"/>
          </p:nvPr>
        </p:nvSpPr>
        <p:spPr>
          <a:xfrm>
            <a:off x="2692398" y="1871131"/>
            <a:ext cx="6815669" cy="982905"/>
          </a:xfrm>
        </p:spPr>
        <p:txBody>
          <a:bodyPr/>
          <a:lstStyle/>
          <a:p>
            <a:r>
              <a:rPr lang="en-US" sz="4400" b="1" dirty="0"/>
              <a:t>Social Media </a:t>
            </a:r>
          </a:p>
        </p:txBody>
      </p:sp>
      <p:sp>
        <p:nvSpPr>
          <p:cNvPr id="3" name="Subtitle 2">
            <a:extLst>
              <a:ext uri="{FF2B5EF4-FFF2-40B4-BE49-F238E27FC236}">
                <a16:creationId xmlns:a16="http://schemas.microsoft.com/office/drawing/2014/main" id="{C1408CCC-D8DF-4894-84F1-5F46EAA180D6}"/>
              </a:ext>
            </a:extLst>
          </p:cNvPr>
          <p:cNvSpPr>
            <a:spLocks noGrp="1"/>
          </p:cNvSpPr>
          <p:nvPr>
            <p:ph type="subTitle" idx="1"/>
          </p:nvPr>
        </p:nvSpPr>
        <p:spPr>
          <a:xfrm>
            <a:off x="2692398" y="3471337"/>
            <a:ext cx="6815669" cy="1890372"/>
          </a:xfrm>
        </p:spPr>
        <p:txBody>
          <a:bodyPr>
            <a:normAutofit fontScale="92500" lnSpcReduction="20000"/>
          </a:bodyPr>
          <a:lstStyle/>
          <a:p>
            <a:r>
              <a:rPr lang="en-US" dirty="0"/>
              <a:t>Author </a:t>
            </a:r>
          </a:p>
          <a:p>
            <a:r>
              <a:rPr lang="en-US" dirty="0"/>
              <a:t>Institutional Affiliation </a:t>
            </a:r>
          </a:p>
          <a:p>
            <a:r>
              <a:rPr lang="en-US" dirty="0"/>
              <a:t>Instructor </a:t>
            </a:r>
          </a:p>
          <a:p>
            <a:r>
              <a:rPr lang="en-US" dirty="0"/>
              <a:t>Course code </a:t>
            </a:r>
          </a:p>
          <a:p>
            <a:r>
              <a:rPr lang="en-US" dirty="0"/>
              <a:t>Date of submission </a:t>
            </a:r>
          </a:p>
        </p:txBody>
      </p:sp>
    </p:spTree>
    <p:extLst>
      <p:ext uri="{BB962C8B-B14F-4D97-AF65-F5344CB8AC3E}">
        <p14:creationId xmlns:p14="http://schemas.microsoft.com/office/powerpoint/2010/main" val="7409497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98382-E25E-4810-A2E7-AD311DC3E72E}"/>
              </a:ext>
            </a:extLst>
          </p:cNvPr>
          <p:cNvSpPr>
            <a:spLocks noGrp="1"/>
          </p:cNvSpPr>
          <p:nvPr>
            <p:ph type="title"/>
          </p:nvPr>
        </p:nvSpPr>
        <p:spPr/>
        <p:txBody>
          <a:bodyPr/>
          <a:lstStyle/>
          <a:p>
            <a:r>
              <a:rPr lang="en-US" b="1" dirty="0"/>
              <a:t>Conclusion</a:t>
            </a:r>
            <a:r>
              <a:rPr lang="en-US" dirty="0"/>
              <a:t> </a:t>
            </a:r>
          </a:p>
        </p:txBody>
      </p:sp>
      <p:sp>
        <p:nvSpPr>
          <p:cNvPr id="3" name="Content Placeholder 2">
            <a:extLst>
              <a:ext uri="{FF2B5EF4-FFF2-40B4-BE49-F238E27FC236}">
                <a16:creationId xmlns:a16="http://schemas.microsoft.com/office/drawing/2014/main" id="{745FCCE0-A730-4A66-B083-454A53432F54}"/>
              </a:ext>
            </a:extLst>
          </p:cNvPr>
          <p:cNvSpPr>
            <a:spLocks noGrp="1"/>
          </p:cNvSpPr>
          <p:nvPr>
            <p:ph idx="1"/>
          </p:nvPr>
        </p:nvSpPr>
        <p:spPr/>
        <p:txBody>
          <a:bodyPr>
            <a:normAutofit/>
          </a:bodyPr>
          <a:lstStyle/>
          <a:p>
            <a:pPr algn="just"/>
            <a:r>
              <a:rPr lang="en-US" dirty="0"/>
              <a:t>Since I have touched on a number of areas regarding the influence of social media in business, it is important to get a grasp of the key issues covered in this presentation. </a:t>
            </a:r>
          </a:p>
          <a:p>
            <a:pPr algn="just"/>
            <a:r>
              <a:rPr lang="en-US" dirty="0"/>
              <a:t>In this presentation, I have discussed how essential social media has become particularly for the online marketers today. </a:t>
            </a:r>
          </a:p>
          <a:p>
            <a:pPr algn="just"/>
            <a:r>
              <a:rPr lang="en-US" dirty="0"/>
              <a:t>Ideally, as observed, the interactions between businesses and social media sites has become an important channel through which organizations can advertise themselves. </a:t>
            </a:r>
          </a:p>
          <a:p>
            <a:pPr algn="just"/>
            <a:r>
              <a:rPr lang="en-US" dirty="0"/>
              <a:t>In addition, we have also covered the type of social media and their possible applications in businesses. </a:t>
            </a:r>
          </a:p>
        </p:txBody>
      </p:sp>
    </p:spTree>
    <p:extLst>
      <p:ext uri="{BB962C8B-B14F-4D97-AF65-F5344CB8AC3E}">
        <p14:creationId xmlns:p14="http://schemas.microsoft.com/office/powerpoint/2010/main" val="11838846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10FF4F-CD16-4CE9-BEF9-E2610A1F6D67}"/>
              </a:ext>
            </a:extLst>
          </p:cNvPr>
          <p:cNvSpPr>
            <a:spLocks noGrp="1"/>
          </p:cNvSpPr>
          <p:nvPr>
            <p:ph type="title"/>
          </p:nvPr>
        </p:nvSpPr>
        <p:spPr/>
        <p:txBody>
          <a:bodyPr/>
          <a:lstStyle/>
          <a:p>
            <a:r>
              <a:rPr lang="en-US" b="1" dirty="0"/>
              <a:t>Questions</a:t>
            </a:r>
            <a:r>
              <a:rPr lang="en-US" dirty="0"/>
              <a:t> </a:t>
            </a:r>
          </a:p>
        </p:txBody>
      </p:sp>
      <p:sp>
        <p:nvSpPr>
          <p:cNvPr id="3" name="Content Placeholder 2">
            <a:extLst>
              <a:ext uri="{FF2B5EF4-FFF2-40B4-BE49-F238E27FC236}">
                <a16:creationId xmlns:a16="http://schemas.microsoft.com/office/drawing/2014/main" id="{2CC5055F-D3ED-4F69-ACD2-9803031969E5}"/>
              </a:ext>
            </a:extLst>
          </p:cNvPr>
          <p:cNvSpPr>
            <a:spLocks noGrp="1"/>
          </p:cNvSpPr>
          <p:nvPr>
            <p:ph idx="1"/>
          </p:nvPr>
        </p:nvSpPr>
        <p:spPr/>
        <p:txBody>
          <a:bodyPr/>
          <a:lstStyle/>
          <a:p>
            <a:r>
              <a:rPr lang="en-US" dirty="0"/>
              <a:t>Now is the time for asking those questions that you may have been afraid to ask. If there are no further questions, I would like to thank you very much for taking the time to listen to me on the role of Social Media in the Workplace.</a:t>
            </a:r>
          </a:p>
        </p:txBody>
      </p:sp>
    </p:spTree>
    <p:extLst>
      <p:ext uri="{BB962C8B-B14F-4D97-AF65-F5344CB8AC3E}">
        <p14:creationId xmlns:p14="http://schemas.microsoft.com/office/powerpoint/2010/main" val="1934567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9D92C-613A-4E27-87F6-7AE6C777B899}"/>
              </a:ext>
            </a:extLst>
          </p:cNvPr>
          <p:cNvSpPr>
            <a:spLocks noGrp="1"/>
          </p:cNvSpPr>
          <p:nvPr>
            <p:ph type="title"/>
          </p:nvPr>
        </p:nvSpPr>
        <p:spPr/>
        <p:txBody>
          <a:bodyPr>
            <a:normAutofit/>
          </a:bodyPr>
          <a:lstStyle/>
          <a:p>
            <a:r>
              <a:rPr lang="en-US" sz="3600" b="1" dirty="0"/>
              <a:t>Introduction </a:t>
            </a:r>
          </a:p>
        </p:txBody>
      </p:sp>
      <p:sp>
        <p:nvSpPr>
          <p:cNvPr id="3" name="Content Placeholder 2">
            <a:extLst>
              <a:ext uri="{FF2B5EF4-FFF2-40B4-BE49-F238E27FC236}">
                <a16:creationId xmlns:a16="http://schemas.microsoft.com/office/drawing/2014/main" id="{FA1B67D9-F3FF-47A8-A1C6-0545081EEC11}"/>
              </a:ext>
            </a:extLst>
          </p:cNvPr>
          <p:cNvSpPr>
            <a:spLocks noGrp="1"/>
          </p:cNvSpPr>
          <p:nvPr>
            <p:ph idx="1"/>
          </p:nvPr>
        </p:nvSpPr>
        <p:spPr/>
        <p:txBody>
          <a:bodyPr/>
          <a:lstStyle/>
          <a:p>
            <a:pPr algn="just"/>
            <a:r>
              <a:rPr lang="en-US" dirty="0"/>
              <a:t>Hello, my name is XXX. This current presentation largely focuses on the role of social media in enhancing business presence and for marketing. </a:t>
            </a:r>
          </a:p>
          <a:p>
            <a:pPr algn="just"/>
            <a:r>
              <a:rPr lang="en-US" dirty="0"/>
              <a:t>Social media is defined as a wide array of internet-based platforms promoting and enhancing information sharing among users. </a:t>
            </a:r>
          </a:p>
          <a:p>
            <a:pPr algn="just"/>
            <a:r>
              <a:rPr lang="en-US" dirty="0"/>
              <a:t>The most common forms of social media sites are websites and applications that particularly focus on social networking and microblogging. </a:t>
            </a:r>
          </a:p>
        </p:txBody>
      </p:sp>
    </p:spTree>
    <p:extLst>
      <p:ext uri="{BB962C8B-B14F-4D97-AF65-F5344CB8AC3E}">
        <p14:creationId xmlns:p14="http://schemas.microsoft.com/office/powerpoint/2010/main" val="41924052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8EFA7EF-5547-4449-8C9C-AFDD541F9268}"/>
              </a:ext>
            </a:extLst>
          </p:cNvPr>
          <p:cNvSpPr>
            <a:spLocks noGrp="1"/>
          </p:cNvSpPr>
          <p:nvPr>
            <p:ph idx="1"/>
          </p:nvPr>
        </p:nvSpPr>
        <p:spPr/>
        <p:txBody>
          <a:bodyPr/>
          <a:lstStyle/>
          <a:p>
            <a:pPr algn="just"/>
            <a:r>
              <a:rPr lang="en-US" dirty="0"/>
              <a:t>Notably, aside from connecting people, social media has turned to become an ideal tool for marketers. </a:t>
            </a:r>
          </a:p>
          <a:p>
            <a:pPr algn="just"/>
            <a:r>
              <a:rPr lang="en-US" dirty="0"/>
              <a:t>It is important to note that approximately 93% of social media marketers now use Facebook Ads. </a:t>
            </a:r>
          </a:p>
          <a:p>
            <a:pPr algn="just"/>
            <a:r>
              <a:rPr lang="en-US" dirty="0"/>
              <a:t>The new facet of advertising is slowly gaining popularity. </a:t>
            </a:r>
          </a:p>
        </p:txBody>
      </p:sp>
    </p:spTree>
    <p:extLst>
      <p:ext uri="{BB962C8B-B14F-4D97-AF65-F5344CB8AC3E}">
        <p14:creationId xmlns:p14="http://schemas.microsoft.com/office/powerpoint/2010/main" val="42341113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AA146-9F42-44BA-AB2A-9E0E8E1DF0A5}"/>
              </a:ext>
            </a:extLst>
          </p:cNvPr>
          <p:cNvSpPr>
            <a:spLocks noGrp="1"/>
          </p:cNvSpPr>
          <p:nvPr>
            <p:ph type="title"/>
          </p:nvPr>
        </p:nvSpPr>
        <p:spPr/>
        <p:txBody>
          <a:bodyPr/>
          <a:lstStyle/>
          <a:p>
            <a:r>
              <a:rPr lang="en-US" sz="3200" b="1" dirty="0"/>
              <a:t>Agenda</a:t>
            </a:r>
            <a:r>
              <a:rPr lang="en-US" dirty="0"/>
              <a:t> </a:t>
            </a:r>
          </a:p>
        </p:txBody>
      </p:sp>
      <p:sp>
        <p:nvSpPr>
          <p:cNvPr id="3" name="Content Placeholder 2">
            <a:extLst>
              <a:ext uri="{FF2B5EF4-FFF2-40B4-BE49-F238E27FC236}">
                <a16:creationId xmlns:a16="http://schemas.microsoft.com/office/drawing/2014/main" id="{275D6E66-E518-44F5-92D1-A86AFCAFCD6B}"/>
              </a:ext>
            </a:extLst>
          </p:cNvPr>
          <p:cNvSpPr>
            <a:spLocks noGrp="1"/>
          </p:cNvSpPr>
          <p:nvPr>
            <p:ph idx="1"/>
          </p:nvPr>
        </p:nvSpPr>
        <p:spPr/>
        <p:txBody>
          <a:bodyPr>
            <a:normAutofit/>
          </a:bodyPr>
          <a:lstStyle/>
          <a:p>
            <a:pPr algn="just"/>
            <a:r>
              <a:rPr lang="en-US" dirty="0"/>
              <a:t>Observably, today’s presentation is premised around the role of social media in business. Some of the key topics covered in this discussion include; </a:t>
            </a:r>
          </a:p>
          <a:p>
            <a:pPr algn="just"/>
            <a:r>
              <a:rPr lang="en-US" dirty="0"/>
              <a:t>Definition of social media</a:t>
            </a:r>
          </a:p>
          <a:p>
            <a:pPr algn="just"/>
            <a:r>
              <a:rPr lang="en-US" dirty="0"/>
              <a:t>The role of social media in marketing </a:t>
            </a:r>
          </a:p>
          <a:p>
            <a:pPr algn="just"/>
            <a:r>
              <a:rPr lang="en-US" dirty="0"/>
              <a:t>Types of social media</a:t>
            </a:r>
          </a:p>
          <a:p>
            <a:pPr algn="just"/>
            <a:r>
              <a:rPr lang="en-US" dirty="0"/>
              <a:t>Conclusion </a:t>
            </a:r>
          </a:p>
          <a:p>
            <a:pPr algn="just"/>
            <a:r>
              <a:rPr lang="en-US" dirty="0"/>
              <a:t>Possible questions arising </a:t>
            </a:r>
          </a:p>
        </p:txBody>
      </p:sp>
    </p:spTree>
    <p:extLst>
      <p:ext uri="{BB962C8B-B14F-4D97-AF65-F5344CB8AC3E}">
        <p14:creationId xmlns:p14="http://schemas.microsoft.com/office/powerpoint/2010/main" val="9994010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B2B64-4D2E-4B6E-995E-B6BB170B1E2E}"/>
              </a:ext>
            </a:extLst>
          </p:cNvPr>
          <p:cNvSpPr>
            <a:spLocks noGrp="1"/>
          </p:cNvSpPr>
          <p:nvPr>
            <p:ph type="title"/>
          </p:nvPr>
        </p:nvSpPr>
        <p:spPr/>
        <p:txBody>
          <a:bodyPr/>
          <a:lstStyle/>
          <a:p>
            <a:r>
              <a:rPr lang="en-US" dirty="0"/>
              <a:t>Social media</a:t>
            </a:r>
          </a:p>
        </p:txBody>
      </p:sp>
      <p:sp>
        <p:nvSpPr>
          <p:cNvPr id="3" name="Content Placeholder 2">
            <a:extLst>
              <a:ext uri="{FF2B5EF4-FFF2-40B4-BE49-F238E27FC236}">
                <a16:creationId xmlns:a16="http://schemas.microsoft.com/office/drawing/2014/main" id="{BB8D7ACA-7432-4EB6-BC82-0F4F1A1A4134}"/>
              </a:ext>
            </a:extLst>
          </p:cNvPr>
          <p:cNvSpPr>
            <a:spLocks noGrp="1"/>
          </p:cNvSpPr>
          <p:nvPr>
            <p:ph idx="1"/>
          </p:nvPr>
        </p:nvSpPr>
        <p:spPr/>
        <p:txBody>
          <a:bodyPr>
            <a:normAutofit/>
          </a:bodyPr>
          <a:lstStyle/>
          <a:p>
            <a:pPr algn="just"/>
            <a:r>
              <a:rPr lang="en-US" dirty="0"/>
              <a:t>Social media is defined as a wide array of internet-based platforms promoting and enhancing information sharing among users. </a:t>
            </a:r>
          </a:p>
          <a:p>
            <a:pPr algn="just"/>
            <a:r>
              <a:rPr lang="en-US" dirty="0"/>
              <a:t>The most common forms of social media sites are websites and applications that particularly focus on social networking and microblogging. </a:t>
            </a:r>
          </a:p>
          <a:p>
            <a:pPr algn="just"/>
            <a:r>
              <a:rPr lang="en-US" dirty="0"/>
              <a:t>Over the years, these sites have proven to be essential particularly to business organizations by enhancing their online presence. </a:t>
            </a:r>
          </a:p>
          <a:p>
            <a:pPr algn="just"/>
            <a:r>
              <a:rPr lang="en-US" dirty="0"/>
              <a:t>In essence, social media is a medium that is expanding so fast, save for its user-friendly features. </a:t>
            </a:r>
          </a:p>
        </p:txBody>
      </p:sp>
    </p:spTree>
    <p:extLst>
      <p:ext uri="{BB962C8B-B14F-4D97-AF65-F5344CB8AC3E}">
        <p14:creationId xmlns:p14="http://schemas.microsoft.com/office/powerpoint/2010/main" val="42463002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CDC4D-9CBF-472B-9E53-D4D242A4233B}"/>
              </a:ext>
            </a:extLst>
          </p:cNvPr>
          <p:cNvSpPr>
            <a:spLocks noGrp="1"/>
          </p:cNvSpPr>
          <p:nvPr>
            <p:ph type="title"/>
          </p:nvPr>
        </p:nvSpPr>
        <p:spPr/>
        <p:txBody>
          <a:bodyPr/>
          <a:lstStyle/>
          <a:p>
            <a:r>
              <a:rPr lang="en-US" dirty="0"/>
              <a:t>The role of social media in marketing</a:t>
            </a:r>
          </a:p>
        </p:txBody>
      </p:sp>
      <p:sp>
        <p:nvSpPr>
          <p:cNvPr id="3" name="Content Placeholder 2">
            <a:extLst>
              <a:ext uri="{FF2B5EF4-FFF2-40B4-BE49-F238E27FC236}">
                <a16:creationId xmlns:a16="http://schemas.microsoft.com/office/drawing/2014/main" id="{7BEEEB4C-9F72-4D88-A4C0-A6E5C4E92A7D}"/>
              </a:ext>
            </a:extLst>
          </p:cNvPr>
          <p:cNvSpPr>
            <a:spLocks noGrp="1"/>
          </p:cNvSpPr>
          <p:nvPr>
            <p:ph idx="1"/>
          </p:nvPr>
        </p:nvSpPr>
        <p:spPr/>
        <p:txBody>
          <a:bodyPr>
            <a:normAutofit/>
          </a:bodyPr>
          <a:lstStyle/>
          <a:p>
            <a:pPr algn="just"/>
            <a:r>
              <a:rPr lang="en-US" dirty="0"/>
              <a:t>In essence, social media has become an important element for the online business. </a:t>
            </a:r>
          </a:p>
          <a:p>
            <a:pPr algn="just"/>
            <a:r>
              <a:rPr lang="en-US" dirty="0"/>
              <a:t>Anecdotal evidence indicates that businesses can enhance their reputation on the internet. </a:t>
            </a:r>
          </a:p>
          <a:p>
            <a:pPr algn="just"/>
            <a:r>
              <a:rPr lang="en-US" dirty="0"/>
              <a:t>It is important to note that besides increasing the conversation and enhancing brand exposure, social media is considered a low-cost way of increasing sales and bringing traffic to the business website. </a:t>
            </a:r>
          </a:p>
          <a:p>
            <a:pPr algn="just"/>
            <a:r>
              <a:rPr lang="en-US" dirty="0"/>
              <a:t>In this view, social media is therefore viewed as an effective way of digital marketing. </a:t>
            </a:r>
          </a:p>
          <a:p>
            <a:pPr algn="just"/>
            <a:r>
              <a:rPr lang="en-US" dirty="0"/>
              <a:t>The key objective of using social media in digital marketing is to promote brands through various forms of digital media. </a:t>
            </a:r>
          </a:p>
        </p:txBody>
      </p:sp>
    </p:spTree>
    <p:extLst>
      <p:ext uri="{BB962C8B-B14F-4D97-AF65-F5344CB8AC3E}">
        <p14:creationId xmlns:p14="http://schemas.microsoft.com/office/powerpoint/2010/main" val="2700174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D56077-6788-48EF-A5EE-A8102EA6A443}"/>
              </a:ext>
            </a:extLst>
          </p:cNvPr>
          <p:cNvSpPr>
            <a:spLocks noGrp="1"/>
          </p:cNvSpPr>
          <p:nvPr>
            <p:ph idx="1"/>
          </p:nvPr>
        </p:nvSpPr>
        <p:spPr/>
        <p:txBody>
          <a:bodyPr/>
          <a:lstStyle/>
          <a:p>
            <a:pPr algn="just"/>
            <a:r>
              <a:rPr lang="en-US" dirty="0"/>
              <a:t>In the understanding that approximately 4 billion people are connected on social media sites, the internet therefore remains one of the most powerful ways to reach and engage with the potential clients. </a:t>
            </a:r>
          </a:p>
          <a:p>
            <a:pPr algn="just"/>
            <a:r>
              <a:rPr lang="en-US" dirty="0"/>
              <a:t>Ideally, social media is universally used by both consumers and company brands. For this reason, connecting with the audience is therefore easier.</a:t>
            </a:r>
          </a:p>
          <a:p>
            <a:pPr algn="just"/>
            <a:r>
              <a:rPr lang="en-US" dirty="0"/>
              <a:t>Various media sites allow users to create and share content that is specifically tailored to the context of each individual social media platform in order to drive user engagement and sharing. </a:t>
            </a:r>
          </a:p>
        </p:txBody>
      </p:sp>
    </p:spTree>
    <p:extLst>
      <p:ext uri="{BB962C8B-B14F-4D97-AF65-F5344CB8AC3E}">
        <p14:creationId xmlns:p14="http://schemas.microsoft.com/office/powerpoint/2010/main" val="824015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9D4A6-56E2-43DD-B325-BC7DF51A24FF}"/>
              </a:ext>
            </a:extLst>
          </p:cNvPr>
          <p:cNvSpPr>
            <a:spLocks noGrp="1"/>
          </p:cNvSpPr>
          <p:nvPr>
            <p:ph type="title"/>
          </p:nvPr>
        </p:nvSpPr>
        <p:spPr/>
        <p:txBody>
          <a:bodyPr/>
          <a:lstStyle/>
          <a:p>
            <a:r>
              <a:rPr lang="en-US" b="1" dirty="0"/>
              <a:t>Types of social media</a:t>
            </a:r>
          </a:p>
        </p:txBody>
      </p:sp>
      <p:sp>
        <p:nvSpPr>
          <p:cNvPr id="3" name="Content Placeholder 2">
            <a:extLst>
              <a:ext uri="{FF2B5EF4-FFF2-40B4-BE49-F238E27FC236}">
                <a16:creationId xmlns:a16="http://schemas.microsoft.com/office/drawing/2014/main" id="{0F4D8516-BCDA-4C10-A01D-B6C61334E3DC}"/>
              </a:ext>
            </a:extLst>
          </p:cNvPr>
          <p:cNvSpPr>
            <a:spLocks noGrp="1"/>
          </p:cNvSpPr>
          <p:nvPr>
            <p:ph idx="1"/>
          </p:nvPr>
        </p:nvSpPr>
        <p:spPr/>
        <p:txBody>
          <a:bodyPr/>
          <a:lstStyle/>
          <a:p>
            <a:pPr algn="just"/>
            <a:r>
              <a:rPr lang="en-US" dirty="0"/>
              <a:t>This section highlights some of the most common types of social media that include; social networks, social news and media sharing. </a:t>
            </a:r>
          </a:p>
          <a:p>
            <a:pPr algn="just"/>
            <a:r>
              <a:rPr lang="en-US" dirty="0"/>
              <a:t>Social networks are the most ideal for online marketing. Users are allowed to connect and share with the people with similar interests. Facebook is the most common example of networking website. </a:t>
            </a:r>
          </a:p>
        </p:txBody>
      </p:sp>
    </p:spTree>
    <p:extLst>
      <p:ext uri="{BB962C8B-B14F-4D97-AF65-F5344CB8AC3E}">
        <p14:creationId xmlns:p14="http://schemas.microsoft.com/office/powerpoint/2010/main" val="42651731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187848-9960-4840-A976-ABD0F41CC62B}"/>
              </a:ext>
            </a:extLst>
          </p:cNvPr>
          <p:cNvSpPr>
            <a:spLocks noGrp="1"/>
          </p:cNvSpPr>
          <p:nvPr>
            <p:ph type="title"/>
          </p:nvPr>
        </p:nvSpPr>
        <p:spPr/>
        <p:txBody>
          <a:bodyPr/>
          <a:lstStyle/>
          <a:p>
            <a:r>
              <a:rPr lang="en-US" b="1" dirty="0"/>
              <a:t>Social media application in business </a:t>
            </a:r>
          </a:p>
        </p:txBody>
      </p:sp>
      <p:sp>
        <p:nvSpPr>
          <p:cNvPr id="3" name="Content Placeholder 2">
            <a:extLst>
              <a:ext uri="{FF2B5EF4-FFF2-40B4-BE49-F238E27FC236}">
                <a16:creationId xmlns:a16="http://schemas.microsoft.com/office/drawing/2014/main" id="{6E5568B7-2E44-478E-9432-0A3F2CC26925}"/>
              </a:ext>
            </a:extLst>
          </p:cNvPr>
          <p:cNvSpPr>
            <a:spLocks noGrp="1"/>
          </p:cNvSpPr>
          <p:nvPr>
            <p:ph idx="1"/>
          </p:nvPr>
        </p:nvSpPr>
        <p:spPr/>
        <p:txBody>
          <a:bodyPr>
            <a:normAutofit/>
          </a:bodyPr>
          <a:lstStyle/>
          <a:p>
            <a:r>
              <a:rPr lang="en-US" dirty="0"/>
              <a:t>Social media sites are considered ideal sites of gathering and analyzing data. </a:t>
            </a:r>
          </a:p>
          <a:p>
            <a:r>
              <a:rPr lang="en-US" dirty="0"/>
              <a:t>The most common use of social media analytics is to mine customer sentiment to support marketing and customer service activities. </a:t>
            </a:r>
          </a:p>
          <a:p>
            <a:r>
              <a:rPr lang="en-US" dirty="0"/>
              <a:t>Establishing and maintaining effective customer relationships. Creating and running an efficient Facebook page for a business is considered a powerful tool for enhancing the business visibility. </a:t>
            </a:r>
          </a:p>
          <a:p>
            <a:r>
              <a:rPr lang="en-US" dirty="0"/>
              <a:t>Sites such as Facebook create avenues for communication, marketing as well as networking. Businesses can take advantage of the social networking to help a company increase brand exposure and broaden customer reach. </a:t>
            </a:r>
          </a:p>
          <a:p>
            <a:r>
              <a:rPr lang="en-US" dirty="0"/>
              <a:t>Ideally, the main goal behind this is to create content compelling enough that users will share in their social networks. </a:t>
            </a:r>
          </a:p>
          <a:p>
            <a:endParaRPr lang="en-US" dirty="0"/>
          </a:p>
        </p:txBody>
      </p:sp>
    </p:spTree>
    <p:extLst>
      <p:ext uri="{BB962C8B-B14F-4D97-AF65-F5344CB8AC3E}">
        <p14:creationId xmlns:p14="http://schemas.microsoft.com/office/powerpoint/2010/main" val="4092189082"/>
      </p:ext>
    </p:extLst>
  </p:cSld>
  <p:clrMapOvr>
    <a:masterClrMapping/>
  </p:clrMapOvr>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docProps/app.xml><?xml version="1.0" encoding="utf-8"?>
<Properties xmlns="http://schemas.openxmlformats.org/officeDocument/2006/extended-properties" xmlns:vt="http://schemas.openxmlformats.org/officeDocument/2006/docPropsVTypes">
  <Template>Frame</Template>
  <TotalTime>32</TotalTime>
  <Words>788</Words>
  <Application>Microsoft Office PowerPoint</Application>
  <PresentationFormat>Widescreen</PresentationFormat>
  <Paragraphs>50</Paragraphs>
  <Slides>11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Corbel</vt:lpstr>
      <vt:lpstr>Wingdings 2</vt:lpstr>
      <vt:lpstr>Frame</vt:lpstr>
      <vt:lpstr>Social Media </vt:lpstr>
      <vt:lpstr>Introduction </vt:lpstr>
      <vt:lpstr>PowerPoint Presentation</vt:lpstr>
      <vt:lpstr>Agenda </vt:lpstr>
      <vt:lpstr>Social media</vt:lpstr>
      <vt:lpstr>The role of social media in marketing</vt:lpstr>
      <vt:lpstr>PowerPoint Presentation</vt:lpstr>
      <vt:lpstr>Types of social media</vt:lpstr>
      <vt:lpstr>Social media application in business </vt:lpstr>
      <vt:lpstr>Conclusion </vt:lpstr>
      <vt:lpstr>Questions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Steve0798266195</dc:creator>
  <cp:lastModifiedBy>Steve0798266195</cp:lastModifiedBy>
  <cp:revision>47</cp:revision>
  <dcterms:created xsi:type="dcterms:W3CDTF">2021-08-20T01:14:54Z</dcterms:created>
  <dcterms:modified xsi:type="dcterms:W3CDTF">2021-08-20T03:42:14Z</dcterms:modified>
</cp:coreProperties>
</file>